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59" r:id="rId5"/>
    <p:sldId id="260" r:id="rId6"/>
    <p:sldId id="263" r:id="rId7"/>
    <p:sldId id="264" r:id="rId8"/>
    <p:sldId id="265" r:id="rId9"/>
    <p:sldId id="266"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45BF69-DC17-41FE-9992-E9111EAB86F4}" v="18" dt="2026-03-03T19:55:41.641"/>
    <p1510:client id="{36FC06FA-ABD7-45AC-94B4-93A7F0B56DD8}" v="2049" dt="2026-03-03T12:18:02.3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12E62-35BD-51BA-2118-741CF44C97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FF67A2-4F55-3C30-66E0-A42A5DFADC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174F2A-A466-870A-A072-0A50CB79D50A}"/>
              </a:ext>
            </a:extLst>
          </p:cNvPr>
          <p:cNvSpPr>
            <a:spLocks noGrp="1"/>
          </p:cNvSpPr>
          <p:nvPr>
            <p:ph type="dt" sz="half" idx="10"/>
          </p:nvPr>
        </p:nvSpPr>
        <p:spPr/>
        <p:txBody>
          <a:bodyPr/>
          <a:lstStyle/>
          <a:p>
            <a:fld id="{BC1F61A1-DD9C-4D53-B0BC-4E9345B058B9}" type="datetimeFigureOut">
              <a:rPr lang="en-US" smtClean="0"/>
              <a:t>4/15/2026</a:t>
            </a:fld>
            <a:endParaRPr lang="en-US"/>
          </a:p>
        </p:txBody>
      </p:sp>
      <p:sp>
        <p:nvSpPr>
          <p:cNvPr id="5" name="Footer Placeholder 4">
            <a:extLst>
              <a:ext uri="{FF2B5EF4-FFF2-40B4-BE49-F238E27FC236}">
                <a16:creationId xmlns:a16="http://schemas.microsoft.com/office/drawing/2014/main" id="{D380A8AC-D5C5-10BA-B5F9-013DFD8732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4C2B68-3308-5377-D957-2E727D3C5055}"/>
              </a:ext>
            </a:extLst>
          </p:cNvPr>
          <p:cNvSpPr>
            <a:spLocks noGrp="1"/>
          </p:cNvSpPr>
          <p:nvPr>
            <p:ph type="sldNum" sz="quarter" idx="12"/>
          </p:nvPr>
        </p:nvSpPr>
        <p:spPr/>
        <p:txBody>
          <a:bodyPr/>
          <a:lstStyle/>
          <a:p>
            <a:fld id="{FD21162E-6656-4A44-9472-0FB9DF320F24}" type="slidenum">
              <a:rPr lang="en-US" smtClean="0"/>
              <a:t>‹#›</a:t>
            </a:fld>
            <a:endParaRPr lang="en-US"/>
          </a:p>
        </p:txBody>
      </p:sp>
    </p:spTree>
    <p:extLst>
      <p:ext uri="{BB962C8B-B14F-4D97-AF65-F5344CB8AC3E}">
        <p14:creationId xmlns:p14="http://schemas.microsoft.com/office/powerpoint/2010/main" val="2629981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C1360-764D-F0CF-E00F-AC39D6E274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E601B1-060A-D322-ECD9-C48D6C82C9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9414D8-3ED1-4AB5-1DFB-7F866FFE1A20}"/>
              </a:ext>
            </a:extLst>
          </p:cNvPr>
          <p:cNvSpPr>
            <a:spLocks noGrp="1"/>
          </p:cNvSpPr>
          <p:nvPr>
            <p:ph type="dt" sz="half" idx="10"/>
          </p:nvPr>
        </p:nvSpPr>
        <p:spPr/>
        <p:txBody>
          <a:bodyPr/>
          <a:lstStyle/>
          <a:p>
            <a:fld id="{BC1F61A1-DD9C-4D53-B0BC-4E9345B058B9}" type="datetimeFigureOut">
              <a:rPr lang="en-US" smtClean="0"/>
              <a:t>4/15/2026</a:t>
            </a:fld>
            <a:endParaRPr lang="en-US"/>
          </a:p>
        </p:txBody>
      </p:sp>
      <p:sp>
        <p:nvSpPr>
          <p:cNvPr id="5" name="Footer Placeholder 4">
            <a:extLst>
              <a:ext uri="{FF2B5EF4-FFF2-40B4-BE49-F238E27FC236}">
                <a16:creationId xmlns:a16="http://schemas.microsoft.com/office/drawing/2014/main" id="{09A15FF4-8C7B-31B9-37D9-EA17413B45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19888-E412-FF00-4575-6E599A645D57}"/>
              </a:ext>
            </a:extLst>
          </p:cNvPr>
          <p:cNvSpPr>
            <a:spLocks noGrp="1"/>
          </p:cNvSpPr>
          <p:nvPr>
            <p:ph type="sldNum" sz="quarter" idx="12"/>
          </p:nvPr>
        </p:nvSpPr>
        <p:spPr/>
        <p:txBody>
          <a:bodyPr/>
          <a:lstStyle/>
          <a:p>
            <a:fld id="{FD21162E-6656-4A44-9472-0FB9DF320F24}" type="slidenum">
              <a:rPr lang="en-US" smtClean="0"/>
              <a:t>‹#›</a:t>
            </a:fld>
            <a:endParaRPr lang="en-US"/>
          </a:p>
        </p:txBody>
      </p:sp>
    </p:spTree>
    <p:extLst>
      <p:ext uri="{BB962C8B-B14F-4D97-AF65-F5344CB8AC3E}">
        <p14:creationId xmlns:p14="http://schemas.microsoft.com/office/powerpoint/2010/main" val="158900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698229-CCCB-BAD0-AACB-352121AE3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D3B04F-9354-D9F7-4CAC-89CDCBFAE0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E2A537-AF4B-FF88-960B-1E4674F1C849}"/>
              </a:ext>
            </a:extLst>
          </p:cNvPr>
          <p:cNvSpPr>
            <a:spLocks noGrp="1"/>
          </p:cNvSpPr>
          <p:nvPr>
            <p:ph type="dt" sz="half" idx="10"/>
          </p:nvPr>
        </p:nvSpPr>
        <p:spPr/>
        <p:txBody>
          <a:bodyPr/>
          <a:lstStyle/>
          <a:p>
            <a:fld id="{BC1F61A1-DD9C-4D53-B0BC-4E9345B058B9}" type="datetimeFigureOut">
              <a:rPr lang="en-US" smtClean="0"/>
              <a:t>4/15/2026</a:t>
            </a:fld>
            <a:endParaRPr lang="en-US"/>
          </a:p>
        </p:txBody>
      </p:sp>
      <p:sp>
        <p:nvSpPr>
          <p:cNvPr id="5" name="Footer Placeholder 4">
            <a:extLst>
              <a:ext uri="{FF2B5EF4-FFF2-40B4-BE49-F238E27FC236}">
                <a16:creationId xmlns:a16="http://schemas.microsoft.com/office/drawing/2014/main" id="{F6D27432-4D06-C568-C525-D95DFBA842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D5371-5822-1B9B-E251-F472A01793CE}"/>
              </a:ext>
            </a:extLst>
          </p:cNvPr>
          <p:cNvSpPr>
            <a:spLocks noGrp="1"/>
          </p:cNvSpPr>
          <p:nvPr>
            <p:ph type="sldNum" sz="quarter" idx="12"/>
          </p:nvPr>
        </p:nvSpPr>
        <p:spPr/>
        <p:txBody>
          <a:bodyPr/>
          <a:lstStyle/>
          <a:p>
            <a:fld id="{FD21162E-6656-4A44-9472-0FB9DF320F24}" type="slidenum">
              <a:rPr lang="en-US" smtClean="0"/>
              <a:t>‹#›</a:t>
            </a:fld>
            <a:endParaRPr lang="en-US"/>
          </a:p>
        </p:txBody>
      </p:sp>
    </p:spTree>
    <p:extLst>
      <p:ext uri="{BB962C8B-B14F-4D97-AF65-F5344CB8AC3E}">
        <p14:creationId xmlns:p14="http://schemas.microsoft.com/office/powerpoint/2010/main" val="1521957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2DAD4-E15F-7E02-B41A-A0654091D0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20B687-C952-427C-616A-8CFF467BAE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E7D75C-EE25-BC22-4EEC-2B6D76AF2F51}"/>
              </a:ext>
            </a:extLst>
          </p:cNvPr>
          <p:cNvSpPr>
            <a:spLocks noGrp="1"/>
          </p:cNvSpPr>
          <p:nvPr>
            <p:ph type="dt" sz="half" idx="10"/>
          </p:nvPr>
        </p:nvSpPr>
        <p:spPr/>
        <p:txBody>
          <a:bodyPr/>
          <a:lstStyle/>
          <a:p>
            <a:fld id="{BC1F61A1-DD9C-4D53-B0BC-4E9345B058B9}" type="datetimeFigureOut">
              <a:rPr lang="en-US" smtClean="0"/>
              <a:t>4/15/2026</a:t>
            </a:fld>
            <a:endParaRPr lang="en-US"/>
          </a:p>
        </p:txBody>
      </p:sp>
      <p:sp>
        <p:nvSpPr>
          <p:cNvPr id="5" name="Footer Placeholder 4">
            <a:extLst>
              <a:ext uri="{FF2B5EF4-FFF2-40B4-BE49-F238E27FC236}">
                <a16:creationId xmlns:a16="http://schemas.microsoft.com/office/drawing/2014/main" id="{914D6A81-93D4-F0E8-3FFE-625F5C9CCF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8EB8B1-478D-4D7B-03CC-823348ABF729}"/>
              </a:ext>
            </a:extLst>
          </p:cNvPr>
          <p:cNvSpPr>
            <a:spLocks noGrp="1"/>
          </p:cNvSpPr>
          <p:nvPr>
            <p:ph type="sldNum" sz="quarter" idx="12"/>
          </p:nvPr>
        </p:nvSpPr>
        <p:spPr/>
        <p:txBody>
          <a:bodyPr/>
          <a:lstStyle/>
          <a:p>
            <a:fld id="{FD21162E-6656-4A44-9472-0FB9DF320F24}" type="slidenum">
              <a:rPr lang="en-US" smtClean="0"/>
              <a:t>‹#›</a:t>
            </a:fld>
            <a:endParaRPr lang="en-US"/>
          </a:p>
        </p:txBody>
      </p:sp>
    </p:spTree>
    <p:extLst>
      <p:ext uri="{BB962C8B-B14F-4D97-AF65-F5344CB8AC3E}">
        <p14:creationId xmlns:p14="http://schemas.microsoft.com/office/powerpoint/2010/main" val="1909574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FEBC3-054C-EC57-0852-9571BB9896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A35EC3-6139-34CF-5205-A0DE08CCE8C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105704-2D39-DF2A-384B-E6AF06ECF679}"/>
              </a:ext>
            </a:extLst>
          </p:cNvPr>
          <p:cNvSpPr>
            <a:spLocks noGrp="1"/>
          </p:cNvSpPr>
          <p:nvPr>
            <p:ph type="dt" sz="half" idx="10"/>
          </p:nvPr>
        </p:nvSpPr>
        <p:spPr/>
        <p:txBody>
          <a:bodyPr/>
          <a:lstStyle/>
          <a:p>
            <a:fld id="{BC1F61A1-DD9C-4D53-B0BC-4E9345B058B9}" type="datetimeFigureOut">
              <a:rPr lang="en-US" smtClean="0"/>
              <a:t>4/15/2026</a:t>
            </a:fld>
            <a:endParaRPr lang="en-US"/>
          </a:p>
        </p:txBody>
      </p:sp>
      <p:sp>
        <p:nvSpPr>
          <p:cNvPr id="5" name="Footer Placeholder 4">
            <a:extLst>
              <a:ext uri="{FF2B5EF4-FFF2-40B4-BE49-F238E27FC236}">
                <a16:creationId xmlns:a16="http://schemas.microsoft.com/office/drawing/2014/main" id="{72D9F2FC-9102-1612-FCAA-AFA0B53EE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859813-1052-F760-473B-B5C6BA136392}"/>
              </a:ext>
            </a:extLst>
          </p:cNvPr>
          <p:cNvSpPr>
            <a:spLocks noGrp="1"/>
          </p:cNvSpPr>
          <p:nvPr>
            <p:ph type="sldNum" sz="quarter" idx="12"/>
          </p:nvPr>
        </p:nvSpPr>
        <p:spPr/>
        <p:txBody>
          <a:bodyPr/>
          <a:lstStyle/>
          <a:p>
            <a:fld id="{FD21162E-6656-4A44-9472-0FB9DF320F24}" type="slidenum">
              <a:rPr lang="en-US" smtClean="0"/>
              <a:t>‹#›</a:t>
            </a:fld>
            <a:endParaRPr lang="en-US"/>
          </a:p>
        </p:txBody>
      </p:sp>
    </p:spTree>
    <p:extLst>
      <p:ext uri="{BB962C8B-B14F-4D97-AF65-F5344CB8AC3E}">
        <p14:creationId xmlns:p14="http://schemas.microsoft.com/office/powerpoint/2010/main" val="3487512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E0A08-E7AD-B131-634D-682F386AA0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080FAB-8BD8-083A-8299-FDBE55B359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EB49F1-AC86-2415-3B72-EB41B71627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49ADCE-BBA3-6E8D-C5C2-F620B283F7AF}"/>
              </a:ext>
            </a:extLst>
          </p:cNvPr>
          <p:cNvSpPr>
            <a:spLocks noGrp="1"/>
          </p:cNvSpPr>
          <p:nvPr>
            <p:ph type="dt" sz="half" idx="10"/>
          </p:nvPr>
        </p:nvSpPr>
        <p:spPr/>
        <p:txBody>
          <a:bodyPr/>
          <a:lstStyle/>
          <a:p>
            <a:fld id="{BC1F61A1-DD9C-4D53-B0BC-4E9345B058B9}" type="datetimeFigureOut">
              <a:rPr lang="en-US" smtClean="0"/>
              <a:t>4/15/2026</a:t>
            </a:fld>
            <a:endParaRPr lang="en-US"/>
          </a:p>
        </p:txBody>
      </p:sp>
      <p:sp>
        <p:nvSpPr>
          <p:cNvPr id="6" name="Footer Placeholder 5">
            <a:extLst>
              <a:ext uri="{FF2B5EF4-FFF2-40B4-BE49-F238E27FC236}">
                <a16:creationId xmlns:a16="http://schemas.microsoft.com/office/drawing/2014/main" id="{D25FF7B2-7BFF-D93D-AC91-74E47405EE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CA26AF-5E75-CBE3-3C44-48072D520B89}"/>
              </a:ext>
            </a:extLst>
          </p:cNvPr>
          <p:cNvSpPr>
            <a:spLocks noGrp="1"/>
          </p:cNvSpPr>
          <p:nvPr>
            <p:ph type="sldNum" sz="quarter" idx="12"/>
          </p:nvPr>
        </p:nvSpPr>
        <p:spPr/>
        <p:txBody>
          <a:bodyPr/>
          <a:lstStyle/>
          <a:p>
            <a:fld id="{FD21162E-6656-4A44-9472-0FB9DF320F24}" type="slidenum">
              <a:rPr lang="en-US" smtClean="0"/>
              <a:t>‹#›</a:t>
            </a:fld>
            <a:endParaRPr lang="en-US"/>
          </a:p>
        </p:txBody>
      </p:sp>
    </p:spTree>
    <p:extLst>
      <p:ext uri="{BB962C8B-B14F-4D97-AF65-F5344CB8AC3E}">
        <p14:creationId xmlns:p14="http://schemas.microsoft.com/office/powerpoint/2010/main" val="3595507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018F8-B460-041E-2688-1CB18AE323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F54CB8-F526-3DCE-4AC3-7B6AAE9F4A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5F014C-7F4E-F9F1-03B9-9E8EF52D3D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A2DACA-8EFC-CFD3-8B42-4C9559A7F9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24B8A5-9750-705D-0C19-0568D96952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20ED1E-D2C1-A286-A8A4-9ADFA53129D6}"/>
              </a:ext>
            </a:extLst>
          </p:cNvPr>
          <p:cNvSpPr>
            <a:spLocks noGrp="1"/>
          </p:cNvSpPr>
          <p:nvPr>
            <p:ph type="dt" sz="half" idx="10"/>
          </p:nvPr>
        </p:nvSpPr>
        <p:spPr/>
        <p:txBody>
          <a:bodyPr/>
          <a:lstStyle/>
          <a:p>
            <a:fld id="{BC1F61A1-DD9C-4D53-B0BC-4E9345B058B9}" type="datetimeFigureOut">
              <a:rPr lang="en-US" smtClean="0"/>
              <a:t>4/15/2026</a:t>
            </a:fld>
            <a:endParaRPr lang="en-US"/>
          </a:p>
        </p:txBody>
      </p:sp>
      <p:sp>
        <p:nvSpPr>
          <p:cNvPr id="8" name="Footer Placeholder 7">
            <a:extLst>
              <a:ext uri="{FF2B5EF4-FFF2-40B4-BE49-F238E27FC236}">
                <a16:creationId xmlns:a16="http://schemas.microsoft.com/office/drawing/2014/main" id="{2C6FEB63-AF19-0D0B-D1D1-64D465811B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E35A81-E1A5-C2C3-89DF-457AC30A2F21}"/>
              </a:ext>
            </a:extLst>
          </p:cNvPr>
          <p:cNvSpPr>
            <a:spLocks noGrp="1"/>
          </p:cNvSpPr>
          <p:nvPr>
            <p:ph type="sldNum" sz="quarter" idx="12"/>
          </p:nvPr>
        </p:nvSpPr>
        <p:spPr/>
        <p:txBody>
          <a:bodyPr/>
          <a:lstStyle/>
          <a:p>
            <a:fld id="{FD21162E-6656-4A44-9472-0FB9DF320F24}" type="slidenum">
              <a:rPr lang="en-US" smtClean="0"/>
              <a:t>‹#›</a:t>
            </a:fld>
            <a:endParaRPr lang="en-US"/>
          </a:p>
        </p:txBody>
      </p:sp>
    </p:spTree>
    <p:extLst>
      <p:ext uri="{BB962C8B-B14F-4D97-AF65-F5344CB8AC3E}">
        <p14:creationId xmlns:p14="http://schemas.microsoft.com/office/powerpoint/2010/main" val="1916469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8E664-4685-EEB6-12D7-65CDC829A6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7A1AC6-3ED3-92D6-FB7A-0F8CB5855F69}"/>
              </a:ext>
            </a:extLst>
          </p:cNvPr>
          <p:cNvSpPr>
            <a:spLocks noGrp="1"/>
          </p:cNvSpPr>
          <p:nvPr>
            <p:ph type="dt" sz="half" idx="10"/>
          </p:nvPr>
        </p:nvSpPr>
        <p:spPr/>
        <p:txBody>
          <a:bodyPr/>
          <a:lstStyle/>
          <a:p>
            <a:fld id="{BC1F61A1-DD9C-4D53-B0BC-4E9345B058B9}" type="datetimeFigureOut">
              <a:rPr lang="en-US" smtClean="0"/>
              <a:t>4/15/2026</a:t>
            </a:fld>
            <a:endParaRPr lang="en-US"/>
          </a:p>
        </p:txBody>
      </p:sp>
      <p:sp>
        <p:nvSpPr>
          <p:cNvPr id="4" name="Footer Placeholder 3">
            <a:extLst>
              <a:ext uri="{FF2B5EF4-FFF2-40B4-BE49-F238E27FC236}">
                <a16:creationId xmlns:a16="http://schemas.microsoft.com/office/drawing/2014/main" id="{208A09A0-17B7-98CE-0E99-7C52D8B9B1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DEA797-5492-EB58-B286-E2419D63F54D}"/>
              </a:ext>
            </a:extLst>
          </p:cNvPr>
          <p:cNvSpPr>
            <a:spLocks noGrp="1"/>
          </p:cNvSpPr>
          <p:nvPr>
            <p:ph type="sldNum" sz="quarter" idx="12"/>
          </p:nvPr>
        </p:nvSpPr>
        <p:spPr/>
        <p:txBody>
          <a:bodyPr/>
          <a:lstStyle/>
          <a:p>
            <a:fld id="{FD21162E-6656-4A44-9472-0FB9DF320F24}" type="slidenum">
              <a:rPr lang="en-US" smtClean="0"/>
              <a:t>‹#›</a:t>
            </a:fld>
            <a:endParaRPr lang="en-US"/>
          </a:p>
        </p:txBody>
      </p:sp>
    </p:spTree>
    <p:extLst>
      <p:ext uri="{BB962C8B-B14F-4D97-AF65-F5344CB8AC3E}">
        <p14:creationId xmlns:p14="http://schemas.microsoft.com/office/powerpoint/2010/main" val="4044442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E7DFAB-A83B-5116-BAB8-A62233D51A0D}"/>
              </a:ext>
            </a:extLst>
          </p:cNvPr>
          <p:cNvSpPr>
            <a:spLocks noGrp="1"/>
          </p:cNvSpPr>
          <p:nvPr>
            <p:ph type="dt" sz="half" idx="10"/>
          </p:nvPr>
        </p:nvSpPr>
        <p:spPr/>
        <p:txBody>
          <a:bodyPr/>
          <a:lstStyle/>
          <a:p>
            <a:fld id="{BC1F61A1-DD9C-4D53-B0BC-4E9345B058B9}" type="datetimeFigureOut">
              <a:rPr lang="en-US" smtClean="0"/>
              <a:t>4/15/2026</a:t>
            </a:fld>
            <a:endParaRPr lang="en-US"/>
          </a:p>
        </p:txBody>
      </p:sp>
      <p:sp>
        <p:nvSpPr>
          <p:cNvPr id="3" name="Footer Placeholder 2">
            <a:extLst>
              <a:ext uri="{FF2B5EF4-FFF2-40B4-BE49-F238E27FC236}">
                <a16:creationId xmlns:a16="http://schemas.microsoft.com/office/drawing/2014/main" id="{41AE6FDF-0D24-C9AE-47E3-F86C24FA26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D58C39-13C0-2474-E15E-B9AEC63817C9}"/>
              </a:ext>
            </a:extLst>
          </p:cNvPr>
          <p:cNvSpPr>
            <a:spLocks noGrp="1"/>
          </p:cNvSpPr>
          <p:nvPr>
            <p:ph type="sldNum" sz="quarter" idx="12"/>
          </p:nvPr>
        </p:nvSpPr>
        <p:spPr/>
        <p:txBody>
          <a:bodyPr/>
          <a:lstStyle/>
          <a:p>
            <a:fld id="{FD21162E-6656-4A44-9472-0FB9DF320F24}" type="slidenum">
              <a:rPr lang="en-US" smtClean="0"/>
              <a:t>‹#›</a:t>
            </a:fld>
            <a:endParaRPr lang="en-US"/>
          </a:p>
        </p:txBody>
      </p:sp>
    </p:spTree>
    <p:extLst>
      <p:ext uri="{BB962C8B-B14F-4D97-AF65-F5344CB8AC3E}">
        <p14:creationId xmlns:p14="http://schemas.microsoft.com/office/powerpoint/2010/main" val="1508488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CB6B5-2171-8099-97C8-75607783E7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6D8543-6EB7-C109-07D5-C54957CA9D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563ABD-D2C7-FB54-C3BF-E8727C7E2C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9DCBBC-A939-241E-C5EA-52BA69714358}"/>
              </a:ext>
            </a:extLst>
          </p:cNvPr>
          <p:cNvSpPr>
            <a:spLocks noGrp="1"/>
          </p:cNvSpPr>
          <p:nvPr>
            <p:ph type="dt" sz="half" idx="10"/>
          </p:nvPr>
        </p:nvSpPr>
        <p:spPr/>
        <p:txBody>
          <a:bodyPr/>
          <a:lstStyle/>
          <a:p>
            <a:fld id="{BC1F61A1-DD9C-4D53-B0BC-4E9345B058B9}" type="datetimeFigureOut">
              <a:rPr lang="en-US" smtClean="0"/>
              <a:t>4/15/2026</a:t>
            </a:fld>
            <a:endParaRPr lang="en-US"/>
          </a:p>
        </p:txBody>
      </p:sp>
      <p:sp>
        <p:nvSpPr>
          <p:cNvPr id="6" name="Footer Placeholder 5">
            <a:extLst>
              <a:ext uri="{FF2B5EF4-FFF2-40B4-BE49-F238E27FC236}">
                <a16:creationId xmlns:a16="http://schemas.microsoft.com/office/drawing/2014/main" id="{5E9FEB1B-64B4-2004-215E-97DDC06DE0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F66C41-B7C2-6AA9-B28C-6C072A23264A}"/>
              </a:ext>
            </a:extLst>
          </p:cNvPr>
          <p:cNvSpPr>
            <a:spLocks noGrp="1"/>
          </p:cNvSpPr>
          <p:nvPr>
            <p:ph type="sldNum" sz="quarter" idx="12"/>
          </p:nvPr>
        </p:nvSpPr>
        <p:spPr/>
        <p:txBody>
          <a:bodyPr/>
          <a:lstStyle/>
          <a:p>
            <a:fld id="{FD21162E-6656-4A44-9472-0FB9DF320F24}" type="slidenum">
              <a:rPr lang="en-US" smtClean="0"/>
              <a:t>‹#›</a:t>
            </a:fld>
            <a:endParaRPr lang="en-US"/>
          </a:p>
        </p:txBody>
      </p:sp>
    </p:spTree>
    <p:extLst>
      <p:ext uri="{BB962C8B-B14F-4D97-AF65-F5344CB8AC3E}">
        <p14:creationId xmlns:p14="http://schemas.microsoft.com/office/powerpoint/2010/main" val="265980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12D46-B58D-A81F-AA48-8070BF43BF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00C5B1-4347-D234-0B3F-754DF25968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2FAAD0-4A06-4869-91CC-5425C8CF2C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820C05-16F0-1868-864F-20FDE49F6392}"/>
              </a:ext>
            </a:extLst>
          </p:cNvPr>
          <p:cNvSpPr>
            <a:spLocks noGrp="1"/>
          </p:cNvSpPr>
          <p:nvPr>
            <p:ph type="dt" sz="half" idx="10"/>
          </p:nvPr>
        </p:nvSpPr>
        <p:spPr/>
        <p:txBody>
          <a:bodyPr/>
          <a:lstStyle/>
          <a:p>
            <a:fld id="{BC1F61A1-DD9C-4D53-B0BC-4E9345B058B9}" type="datetimeFigureOut">
              <a:rPr lang="en-US" smtClean="0"/>
              <a:t>4/15/2026</a:t>
            </a:fld>
            <a:endParaRPr lang="en-US"/>
          </a:p>
        </p:txBody>
      </p:sp>
      <p:sp>
        <p:nvSpPr>
          <p:cNvPr id="6" name="Footer Placeholder 5">
            <a:extLst>
              <a:ext uri="{FF2B5EF4-FFF2-40B4-BE49-F238E27FC236}">
                <a16:creationId xmlns:a16="http://schemas.microsoft.com/office/drawing/2014/main" id="{3227A89C-B9AC-A5C2-3750-0E6BE769CF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5E1EAE-793A-E26C-1DA8-DE09FBF72C95}"/>
              </a:ext>
            </a:extLst>
          </p:cNvPr>
          <p:cNvSpPr>
            <a:spLocks noGrp="1"/>
          </p:cNvSpPr>
          <p:nvPr>
            <p:ph type="sldNum" sz="quarter" idx="12"/>
          </p:nvPr>
        </p:nvSpPr>
        <p:spPr/>
        <p:txBody>
          <a:bodyPr/>
          <a:lstStyle/>
          <a:p>
            <a:fld id="{FD21162E-6656-4A44-9472-0FB9DF320F24}" type="slidenum">
              <a:rPr lang="en-US" smtClean="0"/>
              <a:t>‹#›</a:t>
            </a:fld>
            <a:endParaRPr lang="en-US"/>
          </a:p>
        </p:txBody>
      </p:sp>
    </p:spTree>
    <p:extLst>
      <p:ext uri="{BB962C8B-B14F-4D97-AF65-F5344CB8AC3E}">
        <p14:creationId xmlns:p14="http://schemas.microsoft.com/office/powerpoint/2010/main" val="806459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3363C1-1CC5-7FE7-18D9-D98D8DCB1C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7BB571-2970-DC6E-14F0-8BCFF27B6B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BADCA1-BC14-C0CB-E708-337564752D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1F61A1-DD9C-4D53-B0BC-4E9345B058B9}" type="datetimeFigureOut">
              <a:rPr lang="en-US" smtClean="0"/>
              <a:t>4/15/2026</a:t>
            </a:fld>
            <a:endParaRPr lang="en-US"/>
          </a:p>
        </p:txBody>
      </p:sp>
      <p:sp>
        <p:nvSpPr>
          <p:cNvPr id="5" name="Footer Placeholder 4">
            <a:extLst>
              <a:ext uri="{FF2B5EF4-FFF2-40B4-BE49-F238E27FC236}">
                <a16:creationId xmlns:a16="http://schemas.microsoft.com/office/drawing/2014/main" id="{1B0C7283-35D5-FF92-1AA7-9C14665CB4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F527DE0-067E-E1EE-2FB0-6C505DE2ED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D21162E-6656-4A44-9472-0FB9DF320F24}" type="slidenum">
              <a:rPr lang="en-US" smtClean="0"/>
              <a:t>‹#›</a:t>
            </a:fld>
            <a:endParaRPr lang="en-US"/>
          </a:p>
        </p:txBody>
      </p:sp>
    </p:spTree>
    <p:extLst>
      <p:ext uri="{BB962C8B-B14F-4D97-AF65-F5344CB8AC3E}">
        <p14:creationId xmlns:p14="http://schemas.microsoft.com/office/powerpoint/2010/main" val="1494189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i.ieeecomputersociety.org/10.1109/MAHC.2011.84" TargetMode="External"/><Relationship Id="rId2" Type="http://schemas.openxmlformats.org/officeDocument/2006/relationships/hyperlink" Target="https://cris.maastrichtuniversity.nl/ws/portalfiles/portal/1350625/guid-b1d2735f-8c10-4967-8cc2-51336daa7955-ASSET1.0.pdf" TargetMode="External"/><Relationship Id="rId1" Type="http://schemas.openxmlformats.org/officeDocument/2006/relationships/slideLayout" Target="../slideLayouts/slideLayout2.xml"/><Relationship Id="rId4" Type="http://schemas.openxmlformats.org/officeDocument/2006/relationships/hyperlink" Target="https://www.academia.edu/97405754/External_Economies_and_Economic_Progress_The_Case_of_the_Microcomputer_Industry"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sTdWQAKzESA?feature=oembed"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839CB-36DF-ACCA-8723-47A231A42E53}"/>
              </a:ext>
            </a:extLst>
          </p:cNvPr>
          <p:cNvSpPr>
            <a:spLocks noGrp="1"/>
          </p:cNvSpPr>
          <p:nvPr>
            <p:ph type="ctrTitle"/>
          </p:nvPr>
        </p:nvSpPr>
        <p:spPr/>
        <p:txBody>
          <a:bodyPr>
            <a:normAutofit fontScale="90000"/>
          </a:bodyPr>
          <a:lstStyle/>
          <a:p>
            <a:r>
              <a:rPr lang="en-US"/>
              <a:t>Democratizing Computation: The introduction of Personal Computers</a:t>
            </a:r>
          </a:p>
        </p:txBody>
      </p:sp>
      <p:sp>
        <p:nvSpPr>
          <p:cNvPr id="3" name="Subtitle 2">
            <a:extLst>
              <a:ext uri="{FF2B5EF4-FFF2-40B4-BE49-F238E27FC236}">
                <a16:creationId xmlns:a16="http://schemas.microsoft.com/office/drawing/2014/main" id="{3CE9A1C9-2134-8A6C-1B12-58881B733BAC}"/>
              </a:ext>
            </a:extLst>
          </p:cNvPr>
          <p:cNvSpPr>
            <a:spLocks noGrp="1"/>
          </p:cNvSpPr>
          <p:nvPr>
            <p:ph type="subTitle" idx="1"/>
          </p:nvPr>
        </p:nvSpPr>
        <p:spPr/>
        <p:txBody>
          <a:bodyPr/>
          <a:lstStyle/>
          <a:p>
            <a:r>
              <a:rPr lang="en-US"/>
              <a:t>By Xavier Hale and Frank Leon</a:t>
            </a:r>
          </a:p>
        </p:txBody>
      </p:sp>
    </p:spTree>
    <p:extLst>
      <p:ext uri="{BB962C8B-B14F-4D97-AF65-F5344CB8AC3E}">
        <p14:creationId xmlns:p14="http://schemas.microsoft.com/office/powerpoint/2010/main" val="2907338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CEEAC-4639-3C77-2088-677FA4A263CB}"/>
              </a:ext>
            </a:extLst>
          </p:cNvPr>
          <p:cNvSpPr>
            <a:spLocks noGrp="1"/>
          </p:cNvSpPr>
          <p:nvPr>
            <p:ph type="title"/>
          </p:nvPr>
        </p:nvSpPr>
        <p:spPr/>
        <p:txBody>
          <a:bodyPr/>
          <a:lstStyle/>
          <a:p>
            <a:r>
              <a:rPr lang="en-US"/>
              <a:t>Works Cited</a:t>
            </a:r>
          </a:p>
        </p:txBody>
      </p:sp>
      <p:sp>
        <p:nvSpPr>
          <p:cNvPr id="3" name="Content Placeholder 2">
            <a:extLst>
              <a:ext uri="{FF2B5EF4-FFF2-40B4-BE49-F238E27FC236}">
                <a16:creationId xmlns:a16="http://schemas.microsoft.com/office/drawing/2014/main" id="{919C37C6-7BD3-C9F9-88A0-9BBEC3378F54}"/>
              </a:ext>
            </a:extLst>
          </p:cNvPr>
          <p:cNvSpPr>
            <a:spLocks noGrp="1"/>
          </p:cNvSpPr>
          <p:nvPr>
            <p:ph idx="1"/>
          </p:nvPr>
        </p:nvSpPr>
        <p:spPr/>
        <p:txBody>
          <a:bodyPr>
            <a:normAutofit/>
          </a:bodyPr>
          <a:lstStyle/>
          <a:p>
            <a:pPr marL="0" indent="-457200">
              <a:lnSpc>
                <a:spcPct val="100000"/>
              </a:lnSpc>
              <a:spcBef>
                <a:spcPts val="0"/>
              </a:spcBef>
            </a:pPr>
            <a:r>
              <a:rPr lang="en-US" sz="1800" dirty="0" err="1"/>
              <a:t>Steinmueller</a:t>
            </a:r>
            <a:r>
              <a:rPr lang="en-US" sz="1800" dirty="0"/>
              <a:t>, Edward. “The U.S. software industry : an analysis and interpretative history” Maastricht Economic Research Institute in Innovation and Technology. January 1995. </a:t>
            </a:r>
            <a:r>
              <a:rPr lang="en-US" sz="1800" dirty="0">
                <a:hlinkClick r:id="rId2"/>
              </a:rPr>
              <a:t>https://cris.maastrichtuniversity.nl/ws/portalfiles/portal/1350625/guid-b1d2735f-8c10-4967-8cc2-51336daa7955-ASSET1.0.pdf</a:t>
            </a:r>
            <a:endParaRPr lang="en-US" sz="1800" dirty="0"/>
          </a:p>
          <a:p>
            <a:pPr marL="0" indent="-457200">
              <a:lnSpc>
                <a:spcPct val="100000"/>
              </a:lnSpc>
              <a:spcBef>
                <a:spcPts val="0"/>
              </a:spcBef>
            </a:pPr>
            <a:r>
              <a:rPr lang="en-US" sz="1800" dirty="0"/>
              <a:t>C. Phipps, "The Early History of ICs at Texas Instruments: A Personal View" in IEEE Annals of the History of Computing, vol. 34, no. 01, pp. 37-47, Jan.-March 2012, </a:t>
            </a:r>
            <a:r>
              <a:rPr lang="en-US" sz="1800" dirty="0" err="1"/>
              <a:t>doi</a:t>
            </a:r>
            <a:r>
              <a:rPr lang="en-US" sz="1800" dirty="0"/>
              <a:t>: 10.1109/MAHC.2011.84</a:t>
            </a:r>
          </a:p>
          <a:p>
            <a:pPr marL="0" indent="-457200">
              <a:lnSpc>
                <a:spcPct val="100000"/>
              </a:lnSpc>
              <a:spcBef>
                <a:spcPts val="0"/>
              </a:spcBef>
            </a:pPr>
            <a:r>
              <a:rPr lang="en-US" sz="1800" dirty="0">
                <a:hlinkClick r:id="rId3"/>
              </a:rPr>
              <a:t>https://doi.ieeecomputersociety.org/10.1109/MAHC.2011.84</a:t>
            </a:r>
            <a:endParaRPr lang="en-US" sz="1800" dirty="0"/>
          </a:p>
          <a:p>
            <a:pPr marL="0" indent="-457200">
              <a:lnSpc>
                <a:spcPct val="100000"/>
              </a:lnSpc>
              <a:spcBef>
                <a:spcPts val="0"/>
              </a:spcBef>
            </a:pPr>
            <a:r>
              <a:rPr lang="en-US" sz="1800" dirty="0">
                <a:hlinkClick r:id="rId4"/>
              </a:rPr>
              <a:t>https://www.academia.edu/97405754/External_Economies_and_Economic_Progress_The_Case_of_the_Microcomputer_Industry</a:t>
            </a:r>
            <a:endParaRPr lang="en-US" sz="1800" dirty="0"/>
          </a:p>
          <a:p>
            <a:pPr marL="0" indent="-457200">
              <a:lnSpc>
                <a:spcPct val="100000"/>
              </a:lnSpc>
              <a:spcBef>
                <a:spcPts val="0"/>
              </a:spcBef>
            </a:pPr>
            <a:r>
              <a:rPr lang="en-US" sz="1800" dirty="0"/>
              <a:t>Lieberman, Marvin B. "Did First-Mover Advantage Survive the Dot-Com Crash?" </a:t>
            </a:r>
            <a:r>
              <a:rPr lang="en-US" sz="1800" i="1" dirty="0"/>
              <a:t>UCLA Anderson School of Management</a:t>
            </a:r>
            <a:r>
              <a:rPr lang="en-US" sz="1800" dirty="0"/>
              <a:t>, Dec. 2007.</a:t>
            </a:r>
          </a:p>
        </p:txBody>
      </p:sp>
    </p:spTree>
    <p:extLst>
      <p:ext uri="{BB962C8B-B14F-4D97-AF65-F5344CB8AC3E}">
        <p14:creationId xmlns:p14="http://schemas.microsoft.com/office/powerpoint/2010/main" val="2152366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5998BE-DE72-5F57-0E16-C2EE8C064B0D}"/>
              </a:ext>
            </a:extLst>
          </p:cNvPr>
          <p:cNvSpPr>
            <a:spLocks noGrp="1"/>
          </p:cNvSpPr>
          <p:nvPr>
            <p:ph type="title"/>
          </p:nvPr>
        </p:nvSpPr>
        <p:spPr>
          <a:xfrm>
            <a:off x="640080" y="325369"/>
            <a:ext cx="4368602" cy="1956841"/>
          </a:xfrm>
        </p:spPr>
        <p:txBody>
          <a:bodyPr anchor="b">
            <a:normAutofit/>
          </a:bodyPr>
          <a:lstStyle/>
          <a:p>
            <a:r>
              <a:rPr lang="en-US" sz="4600"/>
              <a:t>Contextualization</a:t>
            </a:r>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6994D73-4F81-D740-E903-2652F646033A}"/>
              </a:ext>
            </a:extLst>
          </p:cNvPr>
          <p:cNvSpPr>
            <a:spLocks noGrp="1"/>
          </p:cNvSpPr>
          <p:nvPr>
            <p:ph idx="1"/>
          </p:nvPr>
        </p:nvSpPr>
        <p:spPr>
          <a:xfrm>
            <a:off x="640080" y="2872899"/>
            <a:ext cx="5374144" cy="3320668"/>
          </a:xfrm>
        </p:spPr>
        <p:txBody>
          <a:bodyPr>
            <a:normAutofit fontScale="92500" lnSpcReduction="10000"/>
          </a:bodyPr>
          <a:lstStyle/>
          <a:p>
            <a:r>
              <a:rPr lang="en-US" sz="2200" dirty="0"/>
              <a:t>In the early 1950’s, computers were enormous machines that took up rooms of space and were very inefficient relative to the amounts of power they consumed. They were also difficult to use, requiring switch panels and jumper cables to input instructions. They were also self-contained, not able to interface with other computers easily. The invention of smaller, personal computers revolutionized the economy by opening new markets for business, giving rise to new companies, and allowing exchange of information at unprecedented rates.</a:t>
            </a:r>
          </a:p>
          <a:p>
            <a:endParaRPr lang="en-US" sz="2200" dirty="0"/>
          </a:p>
        </p:txBody>
      </p:sp>
      <p:pic>
        <p:nvPicPr>
          <p:cNvPr id="1026" name="Picture 2" descr="Old Computer Tubes: An Illogical Choice for Tone? - Effectrode">
            <a:extLst>
              <a:ext uri="{FF2B5EF4-FFF2-40B4-BE49-F238E27FC236}">
                <a16:creationId xmlns:a16="http://schemas.microsoft.com/office/drawing/2014/main" id="{B67C29E3-2643-1EA9-883F-739D0F21C6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387" r="39449"/>
          <a:stretch>
            <a:fillRect/>
          </a:stretch>
        </p:blipFill>
        <p:spPr bwMode="auto">
          <a:xfrm>
            <a:off x="6240916" y="18298"/>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48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9C019-4BE0-A78B-9670-FC6966E34FD4}"/>
              </a:ext>
            </a:extLst>
          </p:cNvPr>
          <p:cNvSpPr>
            <a:spLocks noGrp="1"/>
          </p:cNvSpPr>
          <p:nvPr>
            <p:ph type="title"/>
          </p:nvPr>
        </p:nvSpPr>
        <p:spPr>
          <a:xfrm>
            <a:off x="299186" y="0"/>
            <a:ext cx="10515600" cy="1325563"/>
          </a:xfrm>
        </p:spPr>
        <p:txBody>
          <a:bodyPr/>
          <a:lstStyle/>
          <a:p>
            <a:r>
              <a:rPr lang="en-US"/>
              <a:t>Video</a:t>
            </a:r>
          </a:p>
        </p:txBody>
      </p:sp>
      <p:pic>
        <p:nvPicPr>
          <p:cNvPr id="4" name="Online Media 3" title="One day, a computer will fit on a desk (1974) | RetroFocus">
            <a:hlinkClick r:id="" action="ppaction://media"/>
            <a:extLst>
              <a:ext uri="{FF2B5EF4-FFF2-40B4-BE49-F238E27FC236}">
                <a16:creationId xmlns:a16="http://schemas.microsoft.com/office/drawing/2014/main" id="{F91466EA-C82C-1DBA-0F04-06D3F75F2F71}"/>
              </a:ext>
            </a:extLst>
          </p:cNvPr>
          <p:cNvPicPr>
            <a:picLocks noGrp="1" noRot="1" noChangeAspect="1"/>
          </p:cNvPicPr>
          <p:nvPr>
            <p:ph idx="1"/>
            <a:videoFile r:link="rId1"/>
          </p:nvPr>
        </p:nvPicPr>
        <p:blipFill>
          <a:blip r:embed="rId3"/>
          <a:stretch>
            <a:fillRect/>
          </a:stretch>
        </p:blipFill>
        <p:spPr>
          <a:xfrm>
            <a:off x="1357162" y="1075307"/>
            <a:ext cx="9457624" cy="5258117"/>
          </a:xfrm>
          <a:prstGeom prst="rect">
            <a:avLst/>
          </a:prstGeom>
        </p:spPr>
      </p:pic>
    </p:spTree>
    <p:extLst>
      <p:ext uri="{BB962C8B-B14F-4D97-AF65-F5344CB8AC3E}">
        <p14:creationId xmlns:p14="http://schemas.microsoft.com/office/powerpoint/2010/main" val="69487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7E579D-4889-5168-2527-1633FE1900FA}"/>
              </a:ext>
            </a:extLst>
          </p:cNvPr>
          <p:cNvSpPr>
            <a:spLocks noGrp="1"/>
          </p:cNvSpPr>
          <p:nvPr>
            <p:ph type="title"/>
          </p:nvPr>
        </p:nvSpPr>
        <p:spPr>
          <a:xfrm>
            <a:off x="6513788" y="365125"/>
            <a:ext cx="4840010" cy="1807305"/>
          </a:xfrm>
        </p:spPr>
        <p:txBody>
          <a:bodyPr>
            <a:normAutofit/>
          </a:bodyPr>
          <a:lstStyle/>
          <a:p>
            <a:r>
              <a:rPr lang="en-US" dirty="0"/>
              <a:t>Opening of Markets</a:t>
            </a:r>
          </a:p>
        </p:txBody>
      </p:sp>
      <p:pic>
        <p:nvPicPr>
          <p:cNvPr id="2050" name="Picture 2" descr="The First Microchip Went Up for Auction and No One Bought It">
            <a:extLst>
              <a:ext uri="{FF2B5EF4-FFF2-40B4-BE49-F238E27FC236}">
                <a16:creationId xmlns:a16="http://schemas.microsoft.com/office/drawing/2014/main" id="{97E0627E-D817-C1E5-B32E-C1AA4833B1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674" r="28791" b="-1"/>
          <a:stretch>
            <a:fillRect/>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C495B93-C48B-5A5F-A195-CF4EACC0B84F}"/>
              </a:ext>
            </a:extLst>
          </p:cNvPr>
          <p:cNvSpPr>
            <a:spLocks noGrp="1"/>
          </p:cNvSpPr>
          <p:nvPr>
            <p:ph idx="1"/>
          </p:nvPr>
        </p:nvSpPr>
        <p:spPr>
          <a:xfrm>
            <a:off x="6116569" y="1653235"/>
            <a:ext cx="5595066" cy="4839640"/>
          </a:xfrm>
        </p:spPr>
        <p:txBody>
          <a:bodyPr>
            <a:normAutofit fontScale="92500"/>
          </a:bodyPr>
          <a:lstStyle/>
          <a:p>
            <a:r>
              <a:rPr lang="en-US" dirty="0"/>
              <a:t>Personal computers opened many new markets and business opportunities, growing the American economy. For example, a company called Texas Instruments took of in the 1950’s from the invention of the first microchip. (Phipps 8) This invention radically shrunk the size of computers, allowing for them to be produced in higher quantities and for cheaper, driving business to computer companies.</a:t>
            </a:r>
          </a:p>
        </p:txBody>
      </p:sp>
    </p:spTree>
    <p:extLst>
      <p:ext uri="{BB962C8B-B14F-4D97-AF65-F5344CB8AC3E}">
        <p14:creationId xmlns:p14="http://schemas.microsoft.com/office/powerpoint/2010/main" val="179599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MS-DOS 7 - Wikipedia">
            <a:extLst>
              <a:ext uri="{FF2B5EF4-FFF2-40B4-BE49-F238E27FC236}">
                <a16:creationId xmlns:a16="http://schemas.microsoft.com/office/drawing/2014/main" id="{2378874F-3EE4-1D3D-38E7-3EB285969D17}"/>
              </a:ext>
            </a:extLst>
          </p:cNvPr>
          <p:cNvPicPr>
            <a:picLocks noChangeAspect="1" noChangeArrowheads="1"/>
          </p:cNvPicPr>
          <p:nvPr/>
        </p:nvPicPr>
        <p:blipFill>
          <a:blip r:embed="rId2">
            <a:alphaModFix amt="60000"/>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1420" r="2820" b="1"/>
          <a:stretch>
            <a:fillRect/>
          </a:stretch>
        </p:blipFill>
        <p:spPr bwMode="auto">
          <a:xfrm>
            <a:off x="180975" y="182880"/>
            <a:ext cx="11823637" cy="64997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01166B4-5503-75D2-6D36-B95EF32D69AE}"/>
              </a:ext>
            </a:extLst>
          </p:cNvPr>
          <p:cNvSpPr>
            <a:spLocks noGrp="1"/>
          </p:cNvSpPr>
          <p:nvPr>
            <p:ph type="title"/>
          </p:nvPr>
        </p:nvSpPr>
        <p:spPr>
          <a:xfrm>
            <a:off x="838200" y="525195"/>
            <a:ext cx="10165218" cy="2806506"/>
          </a:xfrm>
        </p:spPr>
        <p:txBody>
          <a:bodyPr anchor="b">
            <a:normAutofit/>
          </a:bodyPr>
          <a:lstStyle/>
          <a:p>
            <a:r>
              <a:rPr lang="en-US" sz="4000" dirty="0">
                <a:solidFill>
                  <a:srgbClr val="FFFFFF"/>
                </a:solidFill>
              </a:rPr>
              <a:t>Software Companies</a:t>
            </a:r>
          </a:p>
        </p:txBody>
      </p:sp>
      <p:sp>
        <p:nvSpPr>
          <p:cNvPr id="3" name="Content Placeholder 2">
            <a:extLst>
              <a:ext uri="{FF2B5EF4-FFF2-40B4-BE49-F238E27FC236}">
                <a16:creationId xmlns:a16="http://schemas.microsoft.com/office/drawing/2014/main" id="{4DD3F2E0-8E59-F07E-059F-CEB684648FF6}"/>
              </a:ext>
            </a:extLst>
          </p:cNvPr>
          <p:cNvSpPr>
            <a:spLocks noGrp="1"/>
          </p:cNvSpPr>
          <p:nvPr>
            <p:ph idx="1"/>
          </p:nvPr>
        </p:nvSpPr>
        <p:spPr>
          <a:xfrm>
            <a:off x="838200" y="3526300"/>
            <a:ext cx="10165218" cy="2588458"/>
          </a:xfrm>
        </p:spPr>
        <p:txBody>
          <a:bodyPr>
            <a:normAutofit/>
          </a:bodyPr>
          <a:lstStyle/>
          <a:p>
            <a:r>
              <a:rPr lang="en-US" sz="2400" dirty="0">
                <a:solidFill>
                  <a:srgbClr val="FFFFFF"/>
                </a:solidFill>
              </a:rPr>
              <a:t>As the number of computers for home use increased, so did the amount of people make software for them. As the cost of personal computers came down, there were many openings for companies to come in and produce software for them, as computers are effectively useless without it. The competitive nature of this drove many businesses to success. (</a:t>
            </a:r>
            <a:r>
              <a:rPr lang="en-US" sz="2400" dirty="0" err="1">
                <a:solidFill>
                  <a:srgbClr val="FFFFFF"/>
                </a:solidFill>
              </a:rPr>
              <a:t>Steinmueller</a:t>
            </a:r>
            <a:r>
              <a:rPr lang="en-US" sz="2400" dirty="0">
                <a:solidFill>
                  <a:srgbClr val="FFFFFF"/>
                </a:solidFill>
              </a:rPr>
              <a:t> 7)</a:t>
            </a:r>
          </a:p>
        </p:txBody>
      </p:sp>
    </p:spTree>
    <p:extLst>
      <p:ext uri="{BB962C8B-B14F-4D97-AF65-F5344CB8AC3E}">
        <p14:creationId xmlns:p14="http://schemas.microsoft.com/office/powerpoint/2010/main" val="2870960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333E63-5A08-D45C-14E2-A07B3A3A525B}"/>
              </a:ext>
            </a:extLst>
          </p:cNvPr>
          <p:cNvSpPr>
            <a:spLocks noGrp="1"/>
          </p:cNvSpPr>
          <p:nvPr>
            <p:ph type="title"/>
          </p:nvPr>
        </p:nvSpPr>
        <p:spPr>
          <a:xfrm>
            <a:off x="7320466" y="609600"/>
            <a:ext cx="4140014" cy="1330839"/>
          </a:xfrm>
        </p:spPr>
        <p:txBody>
          <a:bodyPr>
            <a:normAutofit/>
          </a:bodyPr>
          <a:lstStyle/>
          <a:p>
            <a:r>
              <a:rPr lang="en-US" dirty="0"/>
              <a:t>Peripherals</a:t>
            </a:r>
          </a:p>
        </p:txBody>
      </p:sp>
      <p:pic>
        <p:nvPicPr>
          <p:cNvPr id="4098" name="Picture 2" descr="Keyboard mouse and a floppy disk — Stock Photo © r.vladimir.t.gmail.com  #117425626">
            <a:extLst>
              <a:ext uri="{FF2B5EF4-FFF2-40B4-BE49-F238E27FC236}">
                <a16:creationId xmlns:a16="http://schemas.microsoft.com/office/drawing/2014/main" id="{EEC1FFCD-446A-7AA8-B809-A04E35317D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529" r="27294" b="-1"/>
          <a:stretch>
            <a:fillRect/>
          </a:stretch>
        </p:blipFill>
        <p:spPr bwMode="auto">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48B879A-9469-2F5D-031C-0CB0CFBF42B0}"/>
              </a:ext>
            </a:extLst>
          </p:cNvPr>
          <p:cNvSpPr>
            <a:spLocks noGrp="1"/>
          </p:cNvSpPr>
          <p:nvPr>
            <p:ph idx="1"/>
          </p:nvPr>
        </p:nvSpPr>
        <p:spPr>
          <a:xfrm>
            <a:off x="7051313" y="1607871"/>
            <a:ext cx="5050679" cy="5013858"/>
          </a:xfrm>
        </p:spPr>
        <p:txBody>
          <a:bodyPr>
            <a:normAutofit lnSpcReduction="10000"/>
          </a:bodyPr>
          <a:lstStyle/>
          <a:p>
            <a:r>
              <a:rPr lang="en-US" dirty="0"/>
              <a:t>With computers becoming prevalent in most people’s homes, accessories to computers started to be produced as well. Keyboards, mice, monitors, storage disks, all needed to be produced to keep computer ecosystems alive. (</a:t>
            </a:r>
            <a:r>
              <a:rPr lang="en-US" dirty="0" err="1"/>
              <a:t>Langolis</a:t>
            </a:r>
            <a:r>
              <a:rPr lang="en-US" dirty="0"/>
              <a:t> 1) Many businesses took advantage of the open architecture of the computers of the time, producing all manner of peripherals.</a:t>
            </a:r>
          </a:p>
        </p:txBody>
      </p:sp>
    </p:spTree>
    <p:extLst>
      <p:ext uri="{BB962C8B-B14F-4D97-AF65-F5344CB8AC3E}">
        <p14:creationId xmlns:p14="http://schemas.microsoft.com/office/powerpoint/2010/main" val="3800666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2DC340-D810-9480-B5B6-0AA5F25BCB4C}"/>
              </a:ext>
            </a:extLst>
          </p:cNvPr>
          <p:cNvSpPr>
            <a:spLocks noGrp="1"/>
          </p:cNvSpPr>
          <p:nvPr>
            <p:ph type="title"/>
          </p:nvPr>
        </p:nvSpPr>
        <p:spPr>
          <a:xfrm>
            <a:off x="572493" y="238539"/>
            <a:ext cx="11018520" cy="1434415"/>
          </a:xfrm>
        </p:spPr>
        <p:txBody>
          <a:bodyPr anchor="b">
            <a:normAutofit/>
          </a:bodyPr>
          <a:lstStyle/>
          <a:p>
            <a:r>
              <a:rPr lang="en-US" sz="5400" dirty="0"/>
              <a:t>PC’s and the Stock Market</a:t>
            </a:r>
          </a:p>
        </p:txBody>
      </p:sp>
      <p:sp>
        <p:nvSpPr>
          <p:cNvPr id="103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7E33BA-AF71-8488-278A-F4307C907F22}"/>
              </a:ext>
            </a:extLst>
          </p:cNvPr>
          <p:cNvSpPr>
            <a:spLocks noGrp="1"/>
          </p:cNvSpPr>
          <p:nvPr>
            <p:ph idx="1"/>
          </p:nvPr>
        </p:nvSpPr>
        <p:spPr>
          <a:xfrm>
            <a:off x="572493" y="2071316"/>
            <a:ext cx="6713552" cy="4119172"/>
          </a:xfrm>
        </p:spPr>
        <p:txBody>
          <a:bodyPr anchor="t">
            <a:normAutofit/>
          </a:bodyPr>
          <a:lstStyle/>
          <a:p>
            <a:r>
              <a:rPr lang="en-US" sz="2400" dirty="0"/>
              <a:t>The implementation of personal computers brought to the nation great economic changes via increasing the speed of information exchange. For example, the stock market consisted of manual, paper heavy work which could only be done by professionals, shifting to a digitalized economic practice that could be done by the masses. The rapid exchange of information allowed investors to increase speed and volume of trading, allowing the number of owned shares to expand resulting in economic expansion. </a:t>
            </a:r>
          </a:p>
        </p:txBody>
      </p:sp>
      <p:pic>
        <p:nvPicPr>
          <p:cNvPr id="1026" name="Picture 2" descr="Stock graph technology background It is a technology that shows the growth  price of a company">
            <a:extLst>
              <a:ext uri="{FF2B5EF4-FFF2-40B4-BE49-F238E27FC236}">
                <a16:creationId xmlns:a16="http://schemas.microsoft.com/office/drawing/2014/main" id="{A6981A8A-F82A-D2D4-A6D3-393C2D7838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016" r="20161" b="2"/>
          <a:stretch>
            <a:fillRect/>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890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189C6-C153-B2EF-B0A5-2F12EF0D493B}"/>
              </a:ext>
            </a:extLst>
          </p:cNvPr>
          <p:cNvSpPr>
            <a:spLocks noGrp="1"/>
          </p:cNvSpPr>
          <p:nvPr>
            <p:ph type="title"/>
          </p:nvPr>
        </p:nvSpPr>
        <p:spPr>
          <a:xfrm>
            <a:off x="6417733" y="490537"/>
            <a:ext cx="5291663" cy="1628775"/>
          </a:xfrm>
        </p:spPr>
        <p:txBody>
          <a:bodyPr anchor="b">
            <a:normAutofit/>
          </a:bodyPr>
          <a:lstStyle/>
          <a:p>
            <a:r>
              <a:rPr lang="en-US" sz="4000"/>
              <a:t>Online Shopping</a:t>
            </a:r>
          </a:p>
        </p:txBody>
      </p:sp>
      <p:pic>
        <p:nvPicPr>
          <p:cNvPr id="6146" name="Picture 2" descr="Online shopping - Wikipedia">
            <a:extLst>
              <a:ext uri="{FF2B5EF4-FFF2-40B4-BE49-F238E27FC236}">
                <a16:creationId xmlns:a16="http://schemas.microsoft.com/office/drawing/2014/main" id="{9FC10534-C14C-34C1-1072-9245A74290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975" r="13677" b="-2"/>
          <a:stretch>
            <a:fillRect/>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8C89110-C244-4EF6-1F24-DC826122BBCE}"/>
              </a:ext>
            </a:extLst>
          </p:cNvPr>
          <p:cNvSpPr>
            <a:spLocks noGrp="1"/>
          </p:cNvSpPr>
          <p:nvPr>
            <p:ph idx="1"/>
          </p:nvPr>
        </p:nvSpPr>
        <p:spPr>
          <a:xfrm>
            <a:off x="6417734" y="2614612"/>
            <a:ext cx="5291663" cy="3752849"/>
          </a:xfrm>
        </p:spPr>
        <p:txBody>
          <a:bodyPr>
            <a:normAutofit lnSpcReduction="10000"/>
          </a:bodyPr>
          <a:lstStyle/>
          <a:p>
            <a:r>
              <a:rPr lang="en-US" sz="2400" dirty="0"/>
              <a:t>As computers came around, so did a way to connect them, the Internet. The internet opened many opportunities in the world of business, one of which was online shopping. During the late 90’s , the growth of the amount of people with personal computers as well as the dot-com bubble at the time created many successful businesses such as Amazon and eBay that we still use today. (Lieberman 18).</a:t>
            </a:r>
          </a:p>
        </p:txBody>
      </p:sp>
    </p:spTree>
    <p:extLst>
      <p:ext uri="{BB962C8B-B14F-4D97-AF65-F5344CB8AC3E}">
        <p14:creationId xmlns:p14="http://schemas.microsoft.com/office/powerpoint/2010/main" val="934163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FBA83-C962-C0B8-D3B2-330354FAAA5C}"/>
              </a:ext>
            </a:extLst>
          </p:cNvPr>
          <p:cNvSpPr>
            <a:spLocks noGrp="1"/>
          </p:cNvSpPr>
          <p:nvPr>
            <p:ph type="title"/>
          </p:nvPr>
        </p:nvSpPr>
        <p:spPr>
          <a:xfrm>
            <a:off x="227067" y="3752849"/>
            <a:ext cx="2264520" cy="2452687"/>
          </a:xfrm>
        </p:spPr>
        <p:txBody>
          <a:bodyPr anchor="ctr">
            <a:normAutofit/>
          </a:bodyPr>
          <a:lstStyle/>
          <a:p>
            <a:r>
              <a:rPr lang="en-US" sz="3600" dirty="0"/>
              <a:t>Global Interaction</a:t>
            </a:r>
          </a:p>
        </p:txBody>
      </p:sp>
      <p:pic>
        <p:nvPicPr>
          <p:cNvPr id="5122" name="Picture 2" descr="Why Is International Trade Important? Exploring Its 7 Key Advantages">
            <a:extLst>
              <a:ext uri="{FF2B5EF4-FFF2-40B4-BE49-F238E27FC236}">
                <a16:creationId xmlns:a16="http://schemas.microsoft.com/office/drawing/2014/main" id="{E418CB07-3D91-0F31-5693-632F97D3B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772" b="35121"/>
          <a:stretch>
            <a:fillRect/>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5FDFCEA-447D-6AC9-1250-313F7FDED7E5}"/>
              </a:ext>
            </a:extLst>
          </p:cNvPr>
          <p:cNvSpPr>
            <a:spLocks noGrp="1"/>
          </p:cNvSpPr>
          <p:nvPr>
            <p:ph idx="1"/>
          </p:nvPr>
        </p:nvSpPr>
        <p:spPr>
          <a:xfrm>
            <a:off x="2264522" y="3752850"/>
            <a:ext cx="9444874" cy="2452687"/>
          </a:xfrm>
        </p:spPr>
        <p:txBody>
          <a:bodyPr anchor="ctr">
            <a:normAutofit lnSpcReduction="10000"/>
          </a:bodyPr>
          <a:lstStyle/>
          <a:p>
            <a:r>
              <a:rPr lang="en-US" sz="2400" dirty="0"/>
              <a:t>With the advent of Personal Computers and the general public’s access to the internet came improvements in international trade. Consumers gained the ability to purchase and sell things to people halfway across the globe with just a few clicks. Consequently, the global market became instantly accessible, allowing buyers and sellers to execute international agreements with a single click rather than enduring the weeks of logistical coordination previously required.</a:t>
            </a:r>
          </a:p>
        </p:txBody>
      </p:sp>
    </p:spTree>
    <p:extLst>
      <p:ext uri="{BB962C8B-B14F-4D97-AF65-F5344CB8AC3E}">
        <p14:creationId xmlns:p14="http://schemas.microsoft.com/office/powerpoint/2010/main" val="1558845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TotalTime>
  <Words>726</Words>
  <Application>Microsoft Office PowerPoint</Application>
  <PresentationFormat>Widescreen</PresentationFormat>
  <Paragraphs>23</Paragraphs>
  <Slides>10</Slides>
  <Notes>0</Notes>
  <HiddenSlides>0</HiddenSlides>
  <MMClips>1</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Democratizing Computation: The introduction of Personal Computers</vt:lpstr>
      <vt:lpstr>Contextualization</vt:lpstr>
      <vt:lpstr>Video</vt:lpstr>
      <vt:lpstr>Opening of Markets</vt:lpstr>
      <vt:lpstr>Software Companies</vt:lpstr>
      <vt:lpstr>Peripherals</vt:lpstr>
      <vt:lpstr>PC’s and the Stock Market</vt:lpstr>
      <vt:lpstr>Online Shopping</vt:lpstr>
      <vt:lpstr>Global Interaction</vt:lpstr>
      <vt:lpstr>Works Cited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Hale, Xavier - 11</dc:creator>
  <cp:lastModifiedBy>Leon, Frank - 11</cp:lastModifiedBy>
  <cp:revision>2</cp:revision>
  <dcterms:created xsi:type="dcterms:W3CDTF">2026-02-24T16:23:54Z</dcterms:created>
  <dcterms:modified xsi:type="dcterms:W3CDTF">2026-04-15T13:19:41Z</dcterms:modified>
</cp:coreProperties>
</file>